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9" r:id="rId2"/>
    <p:sldId id="272" r:id="rId3"/>
    <p:sldId id="273" r:id="rId4"/>
    <p:sldId id="274" r:id="rId5"/>
    <p:sldId id="276" r:id="rId6"/>
    <p:sldId id="281" r:id="rId7"/>
    <p:sldId id="282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 vertBarState="minimized" horzBarState="maximized">
    <p:restoredLeft sz="15620"/>
    <p:restoredTop sz="94660"/>
  </p:normalViewPr>
  <p:slideViewPr>
    <p:cSldViewPr>
      <p:cViewPr varScale="1">
        <p:scale>
          <a:sx n="65" d="100"/>
          <a:sy n="65" d="100"/>
        </p:scale>
        <p:origin x="1090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D8EA6-78C3-4AE4-8F28-06E9EE98931F}" type="datetimeFigureOut">
              <a:rPr lang="en-US" smtClean="0"/>
              <a:pPr/>
              <a:t>10/5/2021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579A33-F55E-4ACB-8FA3-A51D4D769E6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D768F-C352-4241-B76E-EDCA6059D775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F0E88-22E1-4C26-9162-9C07C173B9EB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F0E88-22E1-4C26-9162-9C07C173B9EB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F0E88-22E1-4C26-9162-9C07C173B9EB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D768F-C352-4241-B76E-EDCA6059D775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D768F-C352-4241-B76E-EDCA6059D775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D768F-C352-4241-B76E-EDCA6059D775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79A33-F55E-4ACB-8FA3-A51D4D769E6A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F0E88-22E1-4C26-9162-9C07C173B9EB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F0E88-22E1-4C26-9162-9C07C173B9EB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F0E88-22E1-4C26-9162-9C07C173B9EB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F0E88-22E1-4C26-9162-9C07C173B9EB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F0E88-22E1-4C26-9162-9C07C173B9EB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F0E88-22E1-4C26-9162-9C07C173B9EB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F0E88-22E1-4C26-9162-9C07C173B9EB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F0E88-22E1-4C26-9162-9C07C173B9EB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D9073-85C1-4772-BBFD-FD158685C045}" type="datetime10">
              <a:rPr lang="ar-JO" smtClean="0"/>
              <a:pPr/>
              <a:t>الثلاثاء، 05 تشرين الأول،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6C3A-D886-4900-9628-AF2D3854E7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EC495-AC0F-4370-9305-70033B051734}" type="datetime10">
              <a:rPr lang="ar-JO" smtClean="0"/>
              <a:pPr/>
              <a:t>الثلاثاء، 05 تشرين الأول،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6C3A-D886-4900-9628-AF2D3854E7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CE2B-4C8F-4665-8018-54F732A90EFA}" type="datetime10">
              <a:rPr lang="ar-JO" smtClean="0"/>
              <a:pPr/>
              <a:t>الثلاثاء، 05 تشرين الأول،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6C3A-D886-4900-9628-AF2D3854E7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0666D-A02B-481B-B557-A1E1E3AD6E22}" type="datetime10">
              <a:rPr lang="ar-JO" smtClean="0"/>
              <a:pPr/>
              <a:t>الثلاثاء، 05 تشرين الأول،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6C3A-D886-4900-9628-AF2D3854E7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E1031-3EC9-4018-85F7-28F0EF8952A5}" type="datetime10">
              <a:rPr lang="ar-JO" smtClean="0"/>
              <a:pPr/>
              <a:t>الثلاثاء، 05 تشرين الأول،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6C3A-D886-4900-9628-AF2D3854E7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FA8B6-3FD4-49A1-A655-712AF55A1829}" type="datetime10">
              <a:rPr lang="ar-JO" smtClean="0"/>
              <a:pPr/>
              <a:t>الثلاثاء، 05 تشرين الأول،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6C3A-D886-4900-9628-AF2D3854E7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EB0F8-7A7B-4F16-8D83-4DBDED250E13}" type="datetime10">
              <a:rPr lang="ar-JO" smtClean="0"/>
              <a:pPr/>
              <a:t>الثلاثاء، 05 تشرين الأول، 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6C3A-D886-4900-9628-AF2D3854E7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01073-81DA-4ABE-AAAE-D297C3A70C8A}" type="datetime10">
              <a:rPr lang="ar-JO" smtClean="0"/>
              <a:pPr/>
              <a:t>الثلاثاء، 05 تشرين الأول،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6C3A-D886-4900-9628-AF2D3854E7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FD855-000F-4D30-A6A0-4D91F952AA7D}" type="datetime10">
              <a:rPr lang="ar-JO" smtClean="0"/>
              <a:pPr/>
              <a:t>الثلاثاء، 05 تشرين الأول،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6C3A-D886-4900-9628-AF2D3854E7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30569-7615-49ED-B27B-6DBE7C2A55FD}" type="datetime10">
              <a:rPr lang="ar-JO" smtClean="0"/>
              <a:pPr/>
              <a:t>الثلاثاء، 05 تشرين الأول،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6C3A-D886-4900-9628-AF2D3854E7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36773-61D8-49C6-9971-820E7A6E016D}" type="datetime10">
              <a:rPr lang="ar-JO" smtClean="0"/>
              <a:pPr/>
              <a:t>الثلاثاء، 05 تشرين الأول،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6C3A-D886-4900-9628-AF2D3854E7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3E222-C188-4AF8-AF5C-6473B2805905}" type="datetime10">
              <a:rPr lang="ar-JO" smtClean="0"/>
              <a:pPr/>
              <a:t>الثلاثاء، 05 تشرين الأول،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56C3A-D886-4900-9628-AF2D3854E7D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1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533400" y="457200"/>
            <a:ext cx="8229600" cy="5668963"/>
          </a:xfrm>
          <a:prstGeom prst="rect">
            <a:avLst/>
          </a:prstGeom>
          <a:ln w="25400" cap="flat" cmpd="sng" algn="ctr">
            <a:solidFill>
              <a:srgbClr val="FFFF00"/>
            </a:solidFill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  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       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PHYSICS LAB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                              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( 20147)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                      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Experiment No. 2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                    Basic Measurement I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                     </a:t>
            </a:r>
            <a:r>
              <a:rPr lang="en-US" sz="24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A. Vernier Caliper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                                   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B. Micrometer Caliper 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        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5" name="Content Placeholder 3"/>
          <p:cNvPicPr>
            <a:picLocks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609600"/>
            <a:ext cx="1676634" cy="1628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0A4E1-6740-4277-AED1-A4C361264B89}" type="datetime10">
              <a:rPr lang="ar-JO" smtClean="0">
                <a:solidFill>
                  <a:srgbClr val="FF0000"/>
                </a:solidFill>
              </a:rPr>
              <a:pPr/>
              <a:t>الثلاثاء، 05 تشرين الأول، 2021</a:t>
            </a:fld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57B81-4A6F-4D4F-9A77-0B700354C967}" type="slidenum">
              <a:rPr lang="en-US" smtClean="0">
                <a:solidFill>
                  <a:srgbClr val="FF0000"/>
                </a:solidFill>
              </a:rPr>
              <a:pPr/>
              <a:t>1</a:t>
            </a:fld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  <a:ln>
            <a:solidFill>
              <a:schemeClr val="accent2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l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Example : </a:t>
            </a:r>
          </a:p>
        </p:txBody>
      </p:sp>
      <p:pic>
        <p:nvPicPr>
          <p:cNvPr id="6" name="Content Placeholder 5" descr="micro-2.jp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lum bright="30000"/>
          </a:blip>
          <a:stretch>
            <a:fillRect/>
          </a:stretch>
        </p:blipFill>
        <p:spPr>
          <a:xfrm>
            <a:off x="1450848" y="1316736"/>
            <a:ext cx="6242304" cy="4681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55E67-0AB3-4630-91D0-7E88C95F474A}" type="datetime10">
              <a:rPr lang="ar-JO" smtClean="0">
                <a:solidFill>
                  <a:srgbClr val="FF0000"/>
                </a:solidFill>
              </a:rPr>
              <a:pPr/>
              <a:t>الثلاثاء، 05 تشرين الأول، 2021</a:t>
            </a:fld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1018958"/>
            <a:ext cx="4419600" cy="657442"/>
          </a:xfrm>
          <a:prstGeom prst="rect">
            <a:avLst/>
          </a:prstGeom>
          <a:noFill/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38200" y="4648200"/>
            <a:ext cx="4191000" cy="1752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57B81-4A6F-4D4F-9A77-0B700354C967}" type="slidenum">
              <a:rPr lang="en-US" smtClean="0">
                <a:solidFill>
                  <a:srgbClr val="FF0000"/>
                </a:solidFill>
              </a:rPr>
              <a:pPr/>
              <a:t>10</a:t>
            </a:fld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57800" y="3505200"/>
            <a:ext cx="251460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410200" y="5284319"/>
            <a:ext cx="2743200" cy="506881"/>
          </a:xfrm>
          <a:prstGeom prst="rect">
            <a:avLst/>
          </a:prstGeom>
          <a:noFill/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57800" y="4343400"/>
            <a:ext cx="256222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  <a:ln>
            <a:solidFill>
              <a:schemeClr val="accent2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l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Example : </a:t>
            </a:r>
          </a:p>
        </p:txBody>
      </p:sp>
      <p:pic>
        <p:nvPicPr>
          <p:cNvPr id="6" name="Content Placeholder 5" descr="micro-2.jp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lum bright="30000"/>
          </a:blip>
          <a:stretch>
            <a:fillRect/>
          </a:stretch>
        </p:blipFill>
        <p:spPr>
          <a:xfrm>
            <a:off x="1450848" y="1316736"/>
            <a:ext cx="6242304" cy="4681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55E67-0AB3-4630-91D0-7E88C95F474A}" type="datetime10">
              <a:rPr lang="ar-JO" smtClean="0">
                <a:solidFill>
                  <a:srgbClr val="FF0000"/>
                </a:solidFill>
              </a:rPr>
              <a:pPr/>
              <a:t>الثلاثاء، 05 تشرين الأول، 2021</a:t>
            </a:fld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1018958"/>
            <a:ext cx="4419600" cy="657442"/>
          </a:xfrm>
          <a:prstGeom prst="rect">
            <a:avLst/>
          </a:prstGeom>
          <a:noFill/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10200" y="5284319"/>
            <a:ext cx="2743200" cy="506881"/>
          </a:xfrm>
          <a:prstGeom prst="rect">
            <a:avLst/>
          </a:prstGeom>
          <a:noFill/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38200" y="4648200"/>
            <a:ext cx="4191000" cy="1752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57B81-4A6F-4D4F-9A77-0B700354C967}" type="slidenum">
              <a:rPr lang="en-US" smtClean="0">
                <a:solidFill>
                  <a:srgbClr val="FF0000"/>
                </a:solidFill>
              </a:rPr>
              <a:pPr/>
              <a:t>11</a:t>
            </a:fld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57800" y="3733800"/>
            <a:ext cx="25908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57800" y="4419600"/>
            <a:ext cx="2590800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  <a:ln>
            <a:solidFill>
              <a:schemeClr val="accent2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l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Example : </a:t>
            </a:r>
          </a:p>
        </p:txBody>
      </p:sp>
      <p:pic>
        <p:nvPicPr>
          <p:cNvPr id="6" name="Content Placeholder 5" descr="micro-2.jp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lum bright="30000"/>
          </a:blip>
          <a:stretch>
            <a:fillRect/>
          </a:stretch>
        </p:blipFill>
        <p:spPr>
          <a:xfrm>
            <a:off x="1450848" y="1316736"/>
            <a:ext cx="6242304" cy="4681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55E67-0AB3-4630-91D0-7E88C95F474A}" type="datetime10">
              <a:rPr lang="ar-JO" smtClean="0">
                <a:solidFill>
                  <a:srgbClr val="FF0000"/>
                </a:solidFill>
              </a:rPr>
              <a:pPr/>
              <a:t>الثلاثاء، 05 تشرين الأول، 2021</a:t>
            </a:fld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1018958"/>
            <a:ext cx="4419600" cy="657442"/>
          </a:xfrm>
          <a:prstGeom prst="rect">
            <a:avLst/>
          </a:prstGeom>
          <a:noFill/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38200" y="4648200"/>
            <a:ext cx="4191000" cy="1752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57B81-4A6F-4D4F-9A77-0B700354C967}" type="slidenum">
              <a:rPr lang="en-US" smtClean="0">
                <a:solidFill>
                  <a:srgbClr val="FF0000"/>
                </a:solidFill>
              </a:rPr>
              <a:pPr/>
              <a:t>12</a:t>
            </a:fld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34000" y="3505200"/>
            <a:ext cx="2876550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4572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Basic Measurement I</a:t>
            </a:r>
            <a:br>
              <a:rPr lang="en-US" sz="32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3200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382000" cy="5791200"/>
          </a:xfrm>
        </p:spPr>
        <p:txBody>
          <a:bodyPr/>
          <a:lstStyle/>
          <a:p>
            <a:pPr>
              <a:buNone/>
            </a:pPr>
            <a:endParaRPr lang="en-US" sz="1800" b="1" dirty="0"/>
          </a:p>
          <a:p>
            <a:pPr>
              <a:buNone/>
            </a:pPr>
            <a:r>
              <a:rPr lang="en-US" sz="1800" b="1" dirty="0"/>
              <a:t>  </a:t>
            </a:r>
            <a:r>
              <a:rPr lang="en-US" sz="1600" b="1" dirty="0"/>
              <a:t>Objectives: </a:t>
            </a:r>
          </a:p>
          <a:p>
            <a:pPr>
              <a:buNone/>
            </a:pPr>
            <a:r>
              <a:rPr lang="en-US" sz="1800" dirty="0"/>
              <a:t>             </a:t>
            </a:r>
            <a:r>
              <a:rPr lang="en-US" sz="1600" dirty="0"/>
              <a:t>To be familiar to use the verneir caliper and micrometer caliper</a:t>
            </a:r>
          </a:p>
          <a:p>
            <a:pPr>
              <a:buNone/>
            </a:pPr>
            <a:r>
              <a:rPr lang="en-US" sz="1600" b="1" dirty="0"/>
              <a:t> </a:t>
            </a:r>
            <a:r>
              <a:rPr lang="en-US" sz="1600" dirty="0"/>
              <a:t>            </a:t>
            </a:r>
            <a:r>
              <a:rPr lang="en-US" sz="1600" b="1" dirty="0"/>
              <a:t> </a:t>
            </a:r>
            <a:r>
              <a:rPr lang="en-US" sz="1600" dirty="0"/>
              <a:t>to measure the dimensions of different objects. </a:t>
            </a:r>
          </a:p>
          <a:p>
            <a:pPr>
              <a:buNone/>
            </a:pPr>
            <a:r>
              <a:rPr lang="en-US" sz="1600" b="1" dirty="0"/>
              <a:t>   Apparatus:</a:t>
            </a:r>
          </a:p>
          <a:p>
            <a:pPr>
              <a:buNone/>
            </a:pPr>
            <a:r>
              <a:rPr lang="en-US" sz="1600" b="1" dirty="0"/>
              <a:t>               </a:t>
            </a:r>
            <a:r>
              <a:rPr lang="en-US" sz="1600" dirty="0"/>
              <a:t>Vernier caliper, micrometer caliper, plastic cylinder, set of different wires.</a:t>
            </a:r>
          </a:p>
          <a:p>
            <a:pPr>
              <a:buNone/>
            </a:pPr>
            <a:r>
              <a:rPr lang="en-US" sz="1600" dirty="0"/>
              <a:t> </a:t>
            </a:r>
            <a:r>
              <a:rPr lang="en-US" sz="1600" b="1" dirty="0"/>
              <a:t>  Results:    </a:t>
            </a:r>
          </a:p>
          <a:p>
            <a:pPr>
              <a:buNone/>
            </a:pPr>
            <a:r>
              <a:rPr lang="en-US" sz="1800" b="1" dirty="0"/>
              <a:t>                                                                                           </a:t>
            </a:r>
          </a:p>
          <a:p>
            <a:pPr marL="457200" indent="-457200">
              <a:buNone/>
            </a:pPr>
            <a:r>
              <a:rPr lang="en-US" sz="1800" b="1" dirty="0">
                <a:solidFill>
                  <a:srgbClr val="FF0000"/>
                </a:solidFill>
              </a:rPr>
              <a:t>   </a:t>
            </a:r>
            <a:r>
              <a:rPr lang="en-US" sz="1600" b="1" dirty="0">
                <a:solidFill>
                  <a:srgbClr val="FF0000"/>
                </a:solidFill>
              </a:rPr>
              <a:t>A. The vernier Caliper.                                                                Sample:    </a:t>
            </a:r>
          </a:p>
          <a:p>
            <a:pPr marL="457200" indent="-457200">
              <a:buNone/>
            </a:pPr>
            <a:r>
              <a:rPr lang="en-US" sz="1600" b="1" dirty="0">
                <a:solidFill>
                  <a:srgbClr val="FF0000"/>
                </a:solidFill>
              </a:rPr>
              <a:t>                     </a:t>
            </a:r>
            <a:r>
              <a:rPr lang="en-US" sz="1600" b="1" dirty="0"/>
              <a:t> </a:t>
            </a:r>
            <a:r>
              <a:rPr lang="en-US" sz="1200" b="1" dirty="0"/>
              <a:t>Complete the following table</a:t>
            </a:r>
          </a:p>
          <a:p>
            <a:pPr marL="457200" indent="-457200">
              <a:buNone/>
            </a:pPr>
            <a:r>
              <a:rPr lang="en-US" sz="1200" b="1" dirty="0"/>
              <a:t>                                          Table 1 :  Diameter of the thin plastic tube</a:t>
            </a:r>
          </a:p>
          <a:p>
            <a:pPr marL="457200" indent="-457200" algn="ctr">
              <a:buNone/>
            </a:pPr>
            <a:r>
              <a:rPr lang="en-US" sz="1600" b="1" dirty="0"/>
              <a:t>               </a:t>
            </a:r>
          </a:p>
          <a:p>
            <a:pPr marL="457200" indent="-457200">
              <a:buNone/>
            </a:pPr>
            <a:r>
              <a:rPr lang="en-US" sz="1600" b="1" dirty="0"/>
              <a:t>                        </a:t>
            </a:r>
            <a:r>
              <a:rPr lang="en-US" sz="1600" b="1" dirty="0">
                <a:solidFill>
                  <a:srgbClr val="FF0000"/>
                </a:solidFill>
              </a:rPr>
              <a:t>                  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1800" dirty="0">
              <a:solidFill>
                <a:prstClr val="black"/>
              </a:solidFill>
            </a:endParaRPr>
          </a:p>
          <a:p>
            <a:pPr marL="457200" indent="-457200" algn="ctr">
              <a:buNone/>
            </a:pPr>
            <a:endParaRPr lang="en-US" sz="1800" b="1" dirty="0"/>
          </a:p>
          <a:p>
            <a:pPr marL="457200" indent="-457200">
              <a:buNone/>
            </a:pPr>
            <a:r>
              <a:rPr lang="en-US" sz="1800" b="1" dirty="0"/>
              <a:t>               </a:t>
            </a:r>
          </a:p>
          <a:p>
            <a:pPr marL="457200" indent="-457200" algn="ctr">
              <a:buNone/>
            </a:pPr>
            <a:endParaRPr lang="en-US" sz="1800" dirty="0"/>
          </a:p>
          <a:p>
            <a:pPr marL="457200" indent="-457200" algn="ctr">
              <a:buNone/>
            </a:pPr>
            <a:endParaRPr lang="en-US" sz="1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057400" cy="381000"/>
          </a:xfrm>
        </p:spPr>
        <p:txBody>
          <a:bodyPr/>
          <a:lstStyle/>
          <a:p>
            <a:fld id="{73512DB6-DEE6-4336-858C-5AC2A5C24674}" type="datetime10">
              <a:rPr lang="ar-JO" smtClean="0">
                <a:solidFill>
                  <a:srgbClr val="FF0000"/>
                </a:solidFill>
              </a:rPr>
              <a:pPr/>
              <a:t>الثلاثاء، 05 تشرين الأول، 2021</a:t>
            </a:fld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57B81-4A6F-4D4F-9A77-0B700354C967}" type="slidenum">
              <a:rPr lang="en-US" smtClean="0">
                <a:solidFill>
                  <a:srgbClr val="FF0000"/>
                </a:solidFill>
              </a:rPr>
              <a:pPr/>
              <a:t>13</a:t>
            </a:fld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906000" y="3657600"/>
          <a:ext cx="41656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524000" y="4191000"/>
          <a:ext cx="5410201" cy="223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06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44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Main Scale</a:t>
                      </a:r>
                    </a:p>
                    <a:p>
                      <a:pPr algn="ctr"/>
                      <a:r>
                        <a:rPr lang="en-US" dirty="0"/>
                        <a:t>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Vernier Scale</a:t>
                      </a:r>
                    </a:p>
                    <a:p>
                      <a:pPr algn="ctr"/>
                      <a:r>
                        <a:rPr lang="en-US" dirty="0"/>
                        <a:t>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Diameter</a:t>
                      </a:r>
                    </a:p>
                    <a:p>
                      <a:pPr algn="ctr"/>
                      <a:r>
                        <a:rPr lang="en-US" dirty="0"/>
                        <a:t>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5.5x</a:t>
                      </a:r>
                      <a:r>
                        <a:rPr lang="en-US" baseline="0" dirty="0"/>
                        <a:t> 2 x 0.05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457200"/>
          </a:xfrm>
        </p:spPr>
        <p:txBody>
          <a:bodyPr>
            <a:normAutofit/>
          </a:bodyPr>
          <a:lstStyle/>
          <a:p>
            <a:r>
              <a:rPr lang="en-US" sz="1800" b="1" dirty="0"/>
              <a:t>Table 2: Diameter of a Thick  Plastic tube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0030986"/>
              </p:ext>
            </p:extLst>
          </p:nvPr>
        </p:nvGraphicFramePr>
        <p:xfrm>
          <a:off x="381000" y="457201"/>
          <a:ext cx="8458200" cy="32918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2300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1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30121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Term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Main Scale</a:t>
                      </a:r>
                    </a:p>
                    <a:p>
                      <a:pPr algn="ctr"/>
                      <a:r>
                        <a:rPr lang="en-US" dirty="0"/>
                        <a:t>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Vernier Scale</a:t>
                      </a:r>
                    </a:p>
                    <a:p>
                      <a:pPr algn="ctr"/>
                      <a:r>
                        <a:rPr lang="en-US" dirty="0"/>
                        <a:t>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Count Value</a:t>
                      </a:r>
                    </a:p>
                    <a:p>
                      <a:pPr algn="ctr"/>
                      <a:r>
                        <a:rPr lang="en-US" dirty="0"/>
                        <a:t>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 Value</a:t>
                      </a:r>
                    </a:p>
                    <a:p>
                      <a:pPr algn="ctr"/>
                      <a:r>
                        <a:rPr lang="en-US" dirty="0"/>
                        <a:t>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920">
                <a:tc rowSpan="2">
                  <a:txBody>
                    <a:bodyPr/>
                    <a:lstStyle/>
                    <a:p>
                      <a:r>
                        <a:rPr lang="en-US" dirty="0"/>
                        <a:t>Out side</a:t>
                      </a:r>
                    </a:p>
                    <a:p>
                      <a:r>
                        <a:rPr lang="en-US" dirty="0"/>
                        <a:t>Diameter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7.5 x 2 x0.05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6.75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5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  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6.75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92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Inside</a:t>
                      </a:r>
                    </a:p>
                    <a:p>
                      <a:pPr algn="ctr"/>
                      <a:r>
                        <a:rPr lang="en-US" dirty="0"/>
                        <a:t>Diameter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7.5 x 2 x0.05</a:t>
                      </a:r>
                    </a:p>
                    <a:p>
                      <a:r>
                        <a:rPr lang="en-US" dirty="0"/>
                        <a:t>  = 0.75     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6.75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9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920">
                <a:tc rowSpan="2"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9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00800"/>
            <a:ext cx="2133600" cy="320675"/>
          </a:xfrm>
        </p:spPr>
        <p:txBody>
          <a:bodyPr/>
          <a:lstStyle/>
          <a:p>
            <a:fld id="{73512DB6-DEE6-4336-858C-5AC2A5C24674}" type="datetime10">
              <a:rPr lang="ar-JO" smtClean="0">
                <a:solidFill>
                  <a:srgbClr val="FF0000"/>
                </a:solidFill>
              </a:rPr>
              <a:pPr/>
              <a:t>الثلاثاء، 05 تشرين الأول، 2021</a:t>
            </a:fld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57B81-4A6F-4D4F-9A77-0B700354C967}" type="slidenum">
              <a:rPr lang="en-US" smtClean="0">
                <a:solidFill>
                  <a:srgbClr val="FF0000"/>
                </a:solidFill>
              </a:rPr>
              <a:pPr/>
              <a:t>14</a:t>
            </a:fld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145" name="Rectangle 1"/>
          <p:cNvSpPr>
            <a:spLocks noChangeArrowheads="1"/>
          </p:cNvSpPr>
          <p:nvPr/>
        </p:nvSpPr>
        <p:spPr bwMode="auto">
          <a:xfrm rot="10800000" flipV="1">
            <a:off x="381000" y="4677968"/>
            <a:ext cx="83820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Calibri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100" dirty="0">
              <a:latin typeface="Calibri" pitchFamily="34" charset="0"/>
              <a:ea typeface="Calibri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Calibri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100" dirty="0">
              <a:latin typeface="Calibri" pitchFamily="34" charset="0"/>
              <a:ea typeface="Calibri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34962"/>
          </a:xfrm>
        </p:spPr>
        <p:txBody>
          <a:bodyPr>
            <a:noAutofit/>
          </a:bodyPr>
          <a:lstStyle/>
          <a:p>
            <a:pPr algn="l"/>
            <a:r>
              <a:rPr lang="en-US" sz="2400" b="1" dirty="0">
                <a:solidFill>
                  <a:srgbClr val="FF0000"/>
                </a:solidFill>
              </a:rPr>
              <a:t>B. The micrometer Caliper.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62000"/>
            <a:ext cx="8763000" cy="5562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b="1" dirty="0"/>
              <a:t>     Complete the following table .</a:t>
            </a:r>
          </a:p>
          <a:p>
            <a:pPr>
              <a:buNone/>
            </a:pPr>
            <a:r>
              <a:rPr lang="en-US" sz="1800" b="1" dirty="0"/>
              <a:t>                                                 Table 3. Diameter of </a:t>
            </a:r>
            <a:r>
              <a:rPr lang="en-US" sz="1800" b="1"/>
              <a:t>different wires</a:t>
            </a:r>
            <a:endParaRPr lang="en-US" sz="1800" b="1" dirty="0"/>
          </a:p>
          <a:p>
            <a:pPr>
              <a:buNone/>
            </a:pPr>
            <a:endParaRPr lang="en-US" sz="1800" b="1" dirty="0"/>
          </a:p>
          <a:p>
            <a:pPr>
              <a:buNone/>
            </a:pPr>
            <a:endParaRPr lang="en-US" sz="1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12DB6-DEE6-4336-858C-5AC2A5C24674}" type="datetime10">
              <a:rPr lang="ar-JO" smtClean="0">
                <a:solidFill>
                  <a:srgbClr val="FF0000"/>
                </a:solidFill>
              </a:rPr>
              <a:pPr/>
              <a:t>الثلاثاء، 05 تشرين الأول، 2021</a:t>
            </a:fld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57B81-4A6F-4D4F-9A77-0B700354C967}" type="slidenum">
              <a:rPr lang="en-US" smtClean="0">
                <a:solidFill>
                  <a:srgbClr val="FF0000"/>
                </a:solidFill>
              </a:rPr>
              <a:pPr/>
              <a:t>15</a:t>
            </a:fld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85800" y="1676400"/>
          <a:ext cx="7315200" cy="3756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53765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Term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Main Scale</a:t>
                      </a:r>
                    </a:p>
                    <a:p>
                      <a:pPr algn="ctr"/>
                      <a:r>
                        <a:rPr lang="en-US" dirty="0"/>
                        <a:t>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Vernier Scale</a:t>
                      </a:r>
                    </a:p>
                    <a:p>
                      <a:pPr algn="ctr"/>
                      <a:r>
                        <a:rPr lang="en-US" dirty="0"/>
                        <a:t>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Diameter</a:t>
                      </a:r>
                    </a:p>
                    <a:p>
                      <a:pPr algn="ctr"/>
                      <a:r>
                        <a:rPr lang="en-US" dirty="0"/>
                        <a:t>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 value of diameter</a:t>
                      </a:r>
                    </a:p>
                    <a:p>
                      <a:pPr algn="ctr"/>
                      <a:r>
                        <a:rPr lang="en-US" dirty="0"/>
                        <a:t>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883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Thick</a:t>
                      </a:r>
                    </a:p>
                    <a:p>
                      <a:pPr algn="ctr"/>
                      <a:r>
                        <a:rPr lang="en-US" dirty="0"/>
                        <a:t>wire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32x 0.01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88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7387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 wire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32x.01</a:t>
                      </a:r>
                    </a:p>
                    <a:p>
                      <a:pPr algn="ctr"/>
                      <a:r>
                        <a:rPr lang="en-US" baseline="0" dirty="0"/>
                        <a:t> = 0.32 </a:t>
                      </a:r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8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Thin</a:t>
                      </a:r>
                    </a:p>
                    <a:p>
                      <a:pPr algn="ctr"/>
                      <a:r>
                        <a:rPr lang="en-US" dirty="0"/>
                        <a:t>wire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0800000">
            <a:off x="688653" y="-349874"/>
            <a:ext cx="7755308" cy="4571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28600"/>
            <a:ext cx="8305800" cy="6096000"/>
          </a:xfrm>
        </p:spPr>
        <p:txBody>
          <a:bodyPr>
            <a:normAutofit/>
          </a:bodyPr>
          <a:lstStyle/>
          <a:p>
            <a:pPr algn="l"/>
            <a:endParaRPr lang="en-US" sz="1400" dirty="0"/>
          </a:p>
          <a:p>
            <a:pPr algn="l"/>
            <a:r>
              <a:rPr lang="en-US" sz="1400" b="1" dirty="0"/>
              <a:t>      </a:t>
            </a:r>
            <a:r>
              <a:rPr lang="en-US" sz="1400" b="1" dirty="0">
                <a:solidFill>
                  <a:srgbClr val="FF0000"/>
                </a:solidFill>
              </a:rPr>
              <a:t>Conclusions: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/>
              <a:t>  </a:t>
            </a:r>
            <a:r>
              <a:rPr lang="en-US" sz="1400" dirty="0">
                <a:solidFill>
                  <a:srgbClr val="00B050"/>
                </a:solidFill>
              </a:rPr>
              <a:t>1. From the results in table 2 what is the inner volume of the cylinder? </a:t>
            </a:r>
          </a:p>
          <a:p>
            <a:r>
              <a:rPr lang="en-US" sz="1400" dirty="0"/>
              <a:t>_______________________________________________________________________</a:t>
            </a:r>
          </a:p>
          <a:p>
            <a:r>
              <a:rPr lang="en-US" sz="1400" dirty="0"/>
              <a:t> </a:t>
            </a:r>
          </a:p>
          <a:p>
            <a:r>
              <a:rPr lang="en-US" sz="1400" dirty="0">
                <a:solidFill>
                  <a:srgbClr val="00B050"/>
                </a:solidFill>
              </a:rPr>
              <a:t>2. From the results in table 3, what is the radius of the thin wire?</a:t>
            </a:r>
          </a:p>
          <a:p>
            <a:r>
              <a:rPr lang="en-US" sz="1400" dirty="0"/>
              <a:t>______________________________________________________________________</a:t>
            </a:r>
          </a:p>
          <a:p>
            <a:pPr algn="l"/>
            <a:r>
              <a:rPr lang="en-US" sz="1400" b="1" dirty="0"/>
              <a:t>       </a:t>
            </a:r>
            <a:r>
              <a:rPr lang="en-US" sz="1400" b="1" dirty="0">
                <a:solidFill>
                  <a:srgbClr val="FF0000"/>
                </a:solidFill>
              </a:rPr>
              <a:t>Questions:  </a:t>
            </a:r>
          </a:p>
          <a:p>
            <a:pPr algn="l"/>
            <a:r>
              <a:rPr lang="en-US" sz="1400" b="1" dirty="0">
                <a:solidFill>
                  <a:srgbClr val="FF0000"/>
                </a:solidFill>
              </a:rPr>
              <a:t>                </a:t>
            </a:r>
            <a:r>
              <a:rPr lang="en-US" sz="1400" b="1" dirty="0">
                <a:solidFill>
                  <a:schemeClr val="accent1"/>
                </a:solidFill>
              </a:rPr>
              <a:t>a) From the fig. below, write the reading of the micrometer.</a:t>
            </a:r>
            <a:endParaRPr lang="en-US" sz="1400" dirty="0">
              <a:solidFill>
                <a:schemeClr val="accent1"/>
              </a:solidFill>
            </a:endParaRPr>
          </a:p>
          <a:p>
            <a:pPr rtl="1"/>
            <a:r>
              <a:rPr lang="en-US" sz="1400" dirty="0">
                <a:solidFill>
                  <a:srgbClr val="FF0000"/>
                </a:solidFill>
              </a:rPr>
              <a:t> </a:t>
            </a:r>
          </a:p>
          <a:p>
            <a:pPr rtl="1"/>
            <a:r>
              <a:rPr lang="en-US" sz="1400" dirty="0"/>
              <a:t> </a:t>
            </a:r>
          </a:p>
          <a:p>
            <a:pPr rtl="1"/>
            <a:r>
              <a:rPr lang="en-US" sz="1400" dirty="0"/>
              <a:t> </a:t>
            </a:r>
          </a:p>
          <a:p>
            <a:r>
              <a:rPr lang="en-US" sz="1400" dirty="0"/>
              <a:t> </a:t>
            </a:r>
          </a:p>
          <a:p>
            <a:pPr algn="l"/>
            <a:endParaRPr lang="en-US" sz="1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D9073-85C1-4772-BBFD-FD158685C045}" type="datetime10">
              <a:rPr lang="ar-JO" smtClean="0">
                <a:solidFill>
                  <a:srgbClr val="FF0000"/>
                </a:solidFill>
              </a:rPr>
              <a:pPr/>
              <a:t>الثلاثاء، 05 تشرين الأول، 2021</a:t>
            </a:fld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56C3A-D886-4900-9628-AF2D3854E7D9}" type="slidenum">
              <a:rPr lang="en-US" smtClean="0">
                <a:solidFill>
                  <a:srgbClr val="FF0000"/>
                </a:solidFill>
              </a:rPr>
              <a:pPr/>
              <a:t>16</a:t>
            </a:fld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1442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3429000"/>
            <a:ext cx="306705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1524000" y="5486400"/>
          <a:ext cx="6096000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Times New Roman"/>
                          <a:ea typeface="Times New Roman"/>
                          <a:cs typeface="Arial"/>
                        </a:rPr>
                        <a:t>Main</a:t>
                      </a:r>
                      <a:r>
                        <a:rPr lang="en-US" sz="1200" baseline="0" dirty="0">
                          <a:latin typeface="Times New Roman"/>
                          <a:ea typeface="Times New Roman"/>
                          <a:cs typeface="Arial"/>
                        </a:rPr>
                        <a:t> reading  (mm)</a:t>
                      </a:r>
                      <a:endParaRPr lang="en-US" sz="1200" dirty="0">
                        <a:latin typeface="Times New Roman"/>
                        <a:ea typeface="Times New Roman"/>
                        <a:cs typeface="Arial"/>
                      </a:endParaRPr>
                    </a:p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latin typeface="Times New Roman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Arial"/>
                        </a:rPr>
                        <a:t>Vernier reading ( mm 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Times New Roman"/>
                          <a:ea typeface="Times New Roman"/>
                          <a:cs typeface="Arial"/>
                        </a:rPr>
                        <a:t>Total reading  ( mm 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A .  The vernier Caliper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C905-1F83-440D-A36E-5F68323F5CB8}" type="datetime10">
              <a:rPr lang="ar-JO" smtClean="0">
                <a:solidFill>
                  <a:srgbClr val="FF0000"/>
                </a:solidFill>
              </a:rPr>
              <a:pPr/>
              <a:t>الثلاثاء، 05 تشرين الأول، 2021</a:t>
            </a:fld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1295400"/>
            <a:ext cx="7848600" cy="4904597"/>
          </a:xfrm>
          <a:prstGeom prst="rect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cxnSp>
        <p:nvCxnSpPr>
          <p:cNvPr id="9" name="Straight Arrow Connector 8"/>
          <p:cNvCxnSpPr/>
          <p:nvPr/>
        </p:nvCxnSpPr>
        <p:spPr>
          <a:xfrm flipV="1">
            <a:off x="1143000" y="2209800"/>
            <a:ext cx="10668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 flipH="1" flipV="1">
            <a:off x="1981200" y="2590800"/>
            <a:ext cx="762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 flipH="1" flipV="1">
            <a:off x="3124200" y="2590800"/>
            <a:ext cx="6858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114800" y="2438400"/>
            <a:ext cx="1600200" cy="1219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H="1">
            <a:off x="6629400" y="3962400"/>
            <a:ext cx="7620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16200000" flipH="1">
            <a:off x="3124200" y="3962400"/>
            <a:ext cx="9906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371600" y="4953000"/>
            <a:ext cx="152400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16200000" flipH="1">
            <a:off x="2514600" y="5029200"/>
            <a:ext cx="6096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76400" y="1752600"/>
            <a:ext cx="1143000" cy="331505"/>
          </a:xfrm>
          <a:prstGeom prst="rect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6600" y="2133600"/>
            <a:ext cx="846139" cy="304800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14600" y="5715000"/>
            <a:ext cx="1447800" cy="317500"/>
          </a:xfrm>
          <a:prstGeom prst="rect">
            <a:avLst/>
          </a:prstGeom>
          <a:noFill/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81600" y="2057400"/>
            <a:ext cx="1219200" cy="320675"/>
          </a:xfrm>
          <a:prstGeom prst="rect">
            <a:avLst/>
          </a:prstGeom>
          <a:noFill/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781800" y="4800600"/>
            <a:ext cx="1066800" cy="304800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62400" y="5029200"/>
            <a:ext cx="1143000" cy="304800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14400" y="1295400"/>
            <a:ext cx="3314700" cy="228600"/>
          </a:xfrm>
          <a:prstGeom prst="rect">
            <a:avLst/>
          </a:prstGeom>
          <a:noFill/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57B81-4A6F-4D4F-9A77-0B700354C967}" type="slidenum">
              <a:rPr lang="en-US" smtClean="0">
                <a:solidFill>
                  <a:srgbClr val="FF0000"/>
                </a:solidFill>
              </a:rPr>
              <a:pPr/>
              <a:t>2</a:t>
            </a:fld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  <a:ln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Using the Vernier caliper in measurement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F19EB-8308-4C73-9D79-B8958979F291}" type="datetime10">
              <a:rPr lang="ar-JO" smtClean="0">
                <a:solidFill>
                  <a:srgbClr val="FF0000"/>
                </a:solidFill>
              </a:rPr>
              <a:pPr/>
              <a:t>الثلاثاء، 05 تشرين الأول، 2021</a:t>
            </a:fld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143000"/>
            <a:ext cx="4343400" cy="4800600"/>
          </a:xfrm>
          <a:prstGeom prst="rect">
            <a:avLst/>
          </a:prstGeom>
          <a:noFill/>
          <a:ln w="9525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051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1219200"/>
            <a:ext cx="4267200" cy="4724400"/>
          </a:xfrm>
          <a:prstGeom prst="rect">
            <a:avLst/>
          </a:prstGeom>
          <a:noFill/>
          <a:ln w="9525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57B81-4A6F-4D4F-9A77-0B700354C967}" type="slidenum">
              <a:rPr lang="en-US" smtClean="0">
                <a:solidFill>
                  <a:srgbClr val="FF0000"/>
                </a:solidFill>
              </a:rPr>
              <a:pPr/>
              <a:t>3</a:t>
            </a:fld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825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02D58-E48E-4BE2-8544-07B552917324}" type="datetime10">
              <a:rPr lang="ar-JO" smtClean="0">
                <a:solidFill>
                  <a:srgbClr val="FF0000"/>
                </a:solidFill>
              </a:rPr>
              <a:pPr/>
              <a:t>الثلاثاء، 05 تشرين الأول، 2021</a:t>
            </a:fld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45793" y="838200"/>
            <a:ext cx="5252414" cy="5287963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57B81-4A6F-4D4F-9A77-0B700354C967}" type="slidenum">
              <a:rPr lang="en-US" smtClean="0">
                <a:solidFill>
                  <a:srgbClr val="FF0000"/>
                </a:solidFill>
              </a:rPr>
              <a:pPr/>
              <a:t>4</a:t>
            </a:fld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Example :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What is the reading of the vernier in fig.2?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19200"/>
            <a:ext cx="3733800" cy="4906963"/>
          </a:xfrm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171450" indent="-171450"/>
            <a:r>
              <a:rPr lang="en-US" sz="2000" b="1" u="sng" dirty="0">
                <a:solidFill>
                  <a:srgbClr val="C00000"/>
                </a:solidFill>
              </a:rPr>
              <a:t>Position of the vernier zero.</a:t>
            </a:r>
          </a:p>
          <a:p>
            <a:pPr marL="171450" indent="-171450">
              <a:buNone/>
            </a:pPr>
            <a:r>
              <a:rPr lang="en-US" sz="1800" b="1" dirty="0">
                <a:solidFill>
                  <a:srgbClr val="00B050"/>
                </a:solidFill>
              </a:rPr>
              <a:t>It lies between 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32 </a:t>
            </a:r>
            <a:r>
              <a:rPr lang="en-US" sz="1800" b="1" dirty="0">
                <a:solidFill>
                  <a:srgbClr val="00B050"/>
                </a:solidFill>
              </a:rPr>
              <a:t>and 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33 mm</a:t>
            </a:r>
            <a:r>
              <a:rPr lang="en-US" sz="1800" b="1" dirty="0">
                <a:solidFill>
                  <a:srgbClr val="00B050"/>
                </a:solidFill>
              </a:rPr>
              <a:t>, we</a:t>
            </a:r>
          </a:p>
          <a:p>
            <a:pPr marL="171450" indent="-171450">
              <a:buNone/>
            </a:pPr>
            <a:r>
              <a:rPr lang="en-US" sz="1800" b="1" dirty="0">
                <a:solidFill>
                  <a:srgbClr val="00B050"/>
                </a:solidFill>
              </a:rPr>
              <a:t>take the smallest as </a:t>
            </a:r>
            <a:r>
              <a:rPr lang="en-US" sz="1800" b="1" dirty="0">
                <a:solidFill>
                  <a:srgbClr val="FF0000"/>
                </a:solidFill>
              </a:rPr>
              <a:t>main reading.</a:t>
            </a:r>
          </a:p>
          <a:p>
            <a:pPr marL="171450" indent="-171450">
              <a:buNone/>
            </a:pPr>
            <a:r>
              <a:rPr lang="en-US" sz="1800" b="1" dirty="0">
                <a:solidFill>
                  <a:srgbClr val="FF0000"/>
                </a:solidFill>
              </a:rPr>
              <a:t> Main reading </a:t>
            </a:r>
            <a:r>
              <a:rPr lang="en-US" sz="1800" b="1" dirty="0">
                <a:solidFill>
                  <a:srgbClr val="00B050"/>
                </a:solidFill>
              </a:rPr>
              <a:t> = 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32 mm.</a:t>
            </a:r>
          </a:p>
          <a:p>
            <a:pPr marL="171450" indent="-171450"/>
            <a:r>
              <a:rPr lang="en-US" sz="2000" b="1" u="sng" dirty="0">
                <a:solidFill>
                  <a:srgbClr val="002060"/>
                </a:solidFill>
              </a:rPr>
              <a:t>The two coincident lines.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</a:rPr>
              <a:t>We search for two lines in </a:t>
            </a:r>
            <a:r>
              <a:rPr lang="en-US" sz="1800" b="1" dirty="0">
                <a:solidFill>
                  <a:srgbClr val="FFC000"/>
                </a:solidFill>
              </a:rPr>
              <a:t>main scale </a:t>
            </a:r>
            <a:r>
              <a:rPr lang="en-US" sz="1800" b="1" dirty="0">
                <a:solidFill>
                  <a:srgbClr val="7030A0"/>
                </a:solidFill>
              </a:rPr>
              <a:t>and in </a:t>
            </a:r>
            <a:r>
              <a:rPr lang="en-US" sz="1800" b="1" dirty="0">
                <a:solidFill>
                  <a:srgbClr val="0070C0"/>
                </a:solidFill>
              </a:rPr>
              <a:t>Vernier scale </a:t>
            </a:r>
            <a:r>
              <a:rPr lang="en-US" sz="1800" b="1" dirty="0">
                <a:solidFill>
                  <a:srgbClr val="7030A0"/>
                </a:solidFill>
              </a:rPr>
              <a:t>that coincide. In our example, it is the line </a:t>
            </a:r>
            <a:r>
              <a:rPr lang="en-US" sz="1800" b="1" dirty="0">
                <a:solidFill>
                  <a:srgbClr val="C00000"/>
                </a:solidFill>
              </a:rPr>
              <a:t>7</a:t>
            </a:r>
            <a:r>
              <a:rPr lang="en-US" sz="1800" b="1" dirty="0">
                <a:solidFill>
                  <a:srgbClr val="92D050"/>
                </a:solidFill>
              </a:rPr>
              <a:t>, </a:t>
            </a:r>
            <a:r>
              <a:rPr lang="en-US" sz="1800" b="1" dirty="0">
                <a:solidFill>
                  <a:srgbClr val="7030A0"/>
                </a:solidFill>
              </a:rPr>
              <a:t>we take it as </a:t>
            </a:r>
            <a:r>
              <a:rPr lang="en-US" sz="1800" b="1" dirty="0">
                <a:solidFill>
                  <a:srgbClr val="00B0F0"/>
                </a:solidFill>
              </a:rPr>
              <a:t>Vernier reading</a:t>
            </a:r>
            <a:r>
              <a:rPr lang="en-US" sz="1800" b="1" dirty="0">
                <a:solidFill>
                  <a:srgbClr val="7030A0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00B0F0"/>
                </a:solidFill>
              </a:rPr>
              <a:t>Vernier reading </a:t>
            </a:r>
            <a:r>
              <a:rPr lang="en-US" sz="1800" b="1" dirty="0">
                <a:solidFill>
                  <a:srgbClr val="7030A0"/>
                </a:solidFill>
              </a:rPr>
              <a:t>= </a:t>
            </a:r>
            <a:r>
              <a:rPr lang="en-US" sz="1800" b="1" dirty="0">
                <a:solidFill>
                  <a:srgbClr val="C00000"/>
                </a:solidFill>
              </a:rPr>
              <a:t>7x2x0.05 = 0.7 mm.</a:t>
            </a:r>
          </a:p>
          <a:p>
            <a:pPr marL="0" indent="0"/>
            <a:r>
              <a:rPr lang="en-US" sz="2000" b="1" u="sng" dirty="0">
                <a:solidFill>
                  <a:srgbClr val="002060"/>
                </a:solidFill>
              </a:rPr>
              <a:t>The final result.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2">
                    <a:lumMod val="50000"/>
                  </a:schemeClr>
                </a:solidFill>
              </a:rPr>
              <a:t>The total reading or </a:t>
            </a:r>
            <a:r>
              <a:rPr lang="en-US" sz="1800" b="1" dirty="0">
                <a:solidFill>
                  <a:srgbClr val="7030A0"/>
                </a:solidFill>
              </a:rPr>
              <a:t>the count value </a:t>
            </a:r>
            <a:r>
              <a:rPr lang="en-US" sz="1800" b="1" dirty="0">
                <a:solidFill>
                  <a:schemeClr val="bg2">
                    <a:lumMod val="50000"/>
                  </a:schemeClr>
                </a:solidFill>
              </a:rPr>
              <a:t>is the sum of </a:t>
            </a:r>
            <a:r>
              <a:rPr lang="en-US" sz="1800" b="1" dirty="0">
                <a:solidFill>
                  <a:srgbClr val="FF0000"/>
                </a:solidFill>
              </a:rPr>
              <a:t>main reading </a:t>
            </a:r>
            <a:r>
              <a:rPr lang="en-US" sz="1800" b="1" dirty="0">
                <a:solidFill>
                  <a:schemeClr val="bg2">
                    <a:lumMod val="50000"/>
                  </a:schemeClr>
                </a:solidFill>
              </a:rPr>
              <a:t>and </a:t>
            </a:r>
            <a:r>
              <a:rPr lang="en-US" sz="1800" b="1" dirty="0">
                <a:solidFill>
                  <a:srgbClr val="00B0F0"/>
                </a:solidFill>
              </a:rPr>
              <a:t>vernier reading 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00B0F0"/>
                </a:solidFill>
              </a:rPr>
              <a:t>   </a:t>
            </a:r>
            <a:r>
              <a:rPr lang="en-US" sz="1800" b="1" dirty="0">
                <a:solidFill>
                  <a:srgbClr val="7030A0"/>
                </a:solidFill>
              </a:rPr>
              <a:t>Count value </a:t>
            </a:r>
            <a:r>
              <a:rPr lang="en-US" sz="1800" b="1" dirty="0">
                <a:solidFill>
                  <a:schemeClr val="bg2">
                    <a:lumMod val="50000"/>
                  </a:schemeClr>
                </a:solidFill>
              </a:rPr>
              <a:t>= 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32 </a:t>
            </a:r>
            <a:r>
              <a:rPr lang="en-US" sz="1800" b="1" dirty="0">
                <a:solidFill>
                  <a:schemeClr val="bg2">
                    <a:lumMod val="50000"/>
                  </a:schemeClr>
                </a:solidFill>
              </a:rPr>
              <a:t>+ </a:t>
            </a:r>
            <a:r>
              <a:rPr lang="en-US" sz="1800" b="1" dirty="0">
                <a:solidFill>
                  <a:srgbClr val="C00000"/>
                </a:solidFill>
              </a:rPr>
              <a:t>0.7 </a:t>
            </a:r>
            <a:r>
              <a:rPr lang="en-US" sz="1800" b="1" dirty="0">
                <a:solidFill>
                  <a:schemeClr val="bg2">
                    <a:lumMod val="50000"/>
                  </a:schemeClr>
                </a:solidFill>
              </a:rPr>
              <a:t>= </a:t>
            </a:r>
            <a:r>
              <a:rPr lang="en-US" sz="1800" b="1" dirty="0">
                <a:solidFill>
                  <a:srgbClr val="7030A0"/>
                </a:solidFill>
              </a:rPr>
              <a:t>32.7 mm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0145D-7A89-4570-B430-48B951F7F9BD}" type="datetime10">
              <a:rPr lang="ar-JO" smtClean="0">
                <a:solidFill>
                  <a:srgbClr val="FF0000"/>
                </a:solidFill>
              </a:rPr>
              <a:pPr/>
              <a:t>الثلاثاء، 05 تشرين الأول، 2021</a:t>
            </a:fld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lum bright="40000"/>
          </a:blip>
          <a:srcRect/>
          <a:stretch>
            <a:fillRect/>
          </a:stretch>
        </p:blipFill>
        <p:spPr bwMode="auto">
          <a:xfrm>
            <a:off x="4114800" y="1447800"/>
            <a:ext cx="4800600" cy="4419600"/>
          </a:xfrm>
          <a:prstGeom prst="rect">
            <a:avLst/>
          </a:prstGeom>
          <a:noFill/>
          <a:ln w="9525">
            <a:solidFill>
              <a:schemeClr val="accent6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cxnSp>
        <p:nvCxnSpPr>
          <p:cNvPr id="10" name="Straight Arrow Connector 9"/>
          <p:cNvCxnSpPr/>
          <p:nvPr/>
        </p:nvCxnSpPr>
        <p:spPr>
          <a:xfrm rot="16200000" flipH="1">
            <a:off x="7353300" y="3771900"/>
            <a:ext cx="15240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16200000" flipH="1">
            <a:off x="6096000" y="3581400"/>
            <a:ext cx="1219200" cy="457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391400" y="4800600"/>
            <a:ext cx="1438275" cy="238125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31" name="Picture 5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34200" y="4343400"/>
            <a:ext cx="1285875" cy="238125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57B81-4A6F-4D4F-9A77-0B700354C967}" type="slidenum">
              <a:rPr lang="en-US" smtClean="0">
                <a:solidFill>
                  <a:srgbClr val="FF0000"/>
                </a:solidFill>
              </a:rPr>
              <a:pPr/>
              <a:t>5</a:t>
            </a:fld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33400"/>
          </a:xfrm>
          <a:ln>
            <a:solidFill>
              <a:schemeClr val="accent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B. The micrometer caliper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86D00-2CAB-4974-88E1-0C1AF9F7C440}" type="datetime10">
              <a:rPr lang="ar-JO" smtClean="0">
                <a:solidFill>
                  <a:srgbClr val="FF0000"/>
                </a:solidFill>
              </a:rPr>
              <a:pPr/>
              <a:t>الثلاثاء، 05 تشرين الأول، 2021</a:t>
            </a:fld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066800"/>
            <a:ext cx="8610600" cy="396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Straight Arrow Connector 6"/>
          <p:cNvCxnSpPr/>
          <p:nvPr/>
        </p:nvCxnSpPr>
        <p:spPr>
          <a:xfrm rot="16200000" flipV="1">
            <a:off x="800100" y="1485900"/>
            <a:ext cx="533400" cy="457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981200" y="1371600"/>
            <a:ext cx="1295400" cy="609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6200000" flipH="1">
            <a:off x="3124200" y="3200400"/>
            <a:ext cx="2286000" cy="1066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6200000" flipH="1">
            <a:off x="3771900" y="3086100"/>
            <a:ext cx="1905000" cy="457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H="1">
            <a:off x="5067300" y="2857500"/>
            <a:ext cx="1295400" cy="457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5400000">
            <a:off x="7581900" y="2552700"/>
            <a:ext cx="6858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1066800"/>
            <a:ext cx="1323975" cy="37147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29000" y="1143000"/>
            <a:ext cx="1628775" cy="3810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62800" y="2895600"/>
            <a:ext cx="1771650" cy="314325"/>
          </a:xfrm>
          <a:prstGeom prst="rect">
            <a:avLst/>
          </a:prstGeom>
          <a:noFill/>
          <a:ln w="9525">
            <a:solidFill>
              <a:schemeClr val="accent3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19800" y="3733800"/>
            <a:ext cx="1666875" cy="35242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953000" y="4267200"/>
            <a:ext cx="1400175" cy="37147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876800" y="4876800"/>
            <a:ext cx="1400175" cy="361950"/>
          </a:xfrm>
          <a:prstGeom prst="rect">
            <a:avLst/>
          </a:prstGeom>
          <a:noFill/>
          <a:ln w="9525">
            <a:solidFill>
              <a:schemeClr val="accent3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828800" y="5486400"/>
            <a:ext cx="4991100" cy="619125"/>
          </a:xfrm>
          <a:prstGeom prst="rect">
            <a:avLst/>
          </a:prstGeom>
          <a:noFill/>
          <a:ln w="9525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57B81-4A6F-4D4F-9A77-0B700354C967}" type="slidenum">
              <a:rPr lang="en-US" smtClean="0">
                <a:solidFill>
                  <a:srgbClr val="FF0000"/>
                </a:solidFill>
              </a:rPr>
              <a:pPr/>
              <a:t>6</a:t>
            </a:fld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How to use the micrometer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990600"/>
            <a:ext cx="4267200" cy="5334000"/>
          </a:xfrm>
          <a:ln>
            <a:solidFill>
              <a:schemeClr val="bg2">
                <a:lumMod val="2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pPr marL="58738" indent="-58738">
              <a:buNone/>
            </a:pPr>
            <a:r>
              <a:rPr lang="en-US" sz="2000" b="1" u="sng" dirty="0">
                <a:solidFill>
                  <a:srgbClr val="FF0000"/>
                </a:solidFill>
              </a:rPr>
              <a:t>The zero reading of the micrometer.</a:t>
            </a:r>
          </a:p>
          <a:p>
            <a:pPr marL="58738" indent="-58738">
              <a:buNone/>
            </a:pPr>
            <a:r>
              <a:rPr lang="en-US" sz="2000" b="1" dirty="0">
                <a:solidFill>
                  <a:srgbClr val="00B0F0"/>
                </a:solidFill>
              </a:rPr>
              <a:t>Before we use the micrometer, it should read zero, the two zero lines must coincide as in fig.1, if not we adjust it.</a:t>
            </a:r>
          </a:p>
          <a:p>
            <a:pPr marL="58738" indent="-58738">
              <a:buNone/>
            </a:pPr>
            <a:endParaRPr lang="en-US" sz="2000" b="1" dirty="0">
              <a:solidFill>
                <a:srgbClr val="00B0F0"/>
              </a:solidFill>
            </a:endParaRPr>
          </a:p>
          <a:p>
            <a:pPr marL="58738" indent="-58738">
              <a:buNone/>
            </a:pPr>
            <a:r>
              <a:rPr lang="en-US" sz="2000" b="1" u="sng" dirty="0">
                <a:solidFill>
                  <a:srgbClr val="7030A0"/>
                </a:solidFill>
              </a:rPr>
              <a:t>Measuring the diameter of a wire.</a:t>
            </a:r>
          </a:p>
          <a:p>
            <a:pPr marL="58738" indent="-58738">
              <a:buNone/>
            </a:pPr>
            <a:r>
              <a:rPr lang="en-US" sz="2000" b="1" dirty="0">
                <a:solidFill>
                  <a:srgbClr val="00B050"/>
                </a:solidFill>
              </a:rPr>
              <a:t>We put the wire between the two jaws,       as shown in fig.2 then we turn the movable screw until the two jaws touches the wire, so we hear a tick sound then we stop turning the screw. </a:t>
            </a:r>
          </a:p>
          <a:p>
            <a:pPr marL="58738" indent="-58738">
              <a:buNone/>
            </a:pPr>
            <a:endParaRPr lang="en-US" sz="2000" b="1" dirty="0">
              <a:solidFill>
                <a:srgbClr val="00B050"/>
              </a:solidFill>
            </a:endParaRPr>
          </a:p>
          <a:p>
            <a:pPr marL="58738" indent="-58738">
              <a:buNone/>
            </a:pPr>
            <a:r>
              <a:rPr lang="en-US" sz="2000" b="1" dirty="0">
                <a:solidFill>
                  <a:srgbClr val="C00000"/>
                </a:solidFill>
              </a:rPr>
              <a:t>After we sure of our measurement, we  take the reading of the micrometer which represents the diameter of the wire.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239B3-4BC3-40F6-8331-9FB82E3B7F80}" type="datetime10">
              <a:rPr lang="ar-JO" smtClean="0">
                <a:solidFill>
                  <a:srgbClr val="FF0000"/>
                </a:solidFill>
              </a:rPr>
              <a:pPr/>
              <a:t>الثلاثاء، 05 تشرين الأول، 2021</a:t>
            </a:fld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lum bright="20000"/>
          </a:blip>
          <a:srcRect l="-3704" t="-10389"/>
          <a:stretch>
            <a:fillRect/>
          </a:stretch>
        </p:blipFill>
        <p:spPr bwMode="auto">
          <a:xfrm>
            <a:off x="4724400" y="1447800"/>
            <a:ext cx="4744132" cy="4937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0" name="Straight Arrow Connector 19"/>
          <p:cNvCxnSpPr/>
          <p:nvPr/>
        </p:nvCxnSpPr>
        <p:spPr>
          <a:xfrm>
            <a:off x="7162800" y="2286000"/>
            <a:ext cx="7620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16200000" flipH="1">
            <a:off x="6705600" y="2590800"/>
            <a:ext cx="9906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72401" y="2971800"/>
            <a:ext cx="1219200" cy="35242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67600" y="3429000"/>
            <a:ext cx="1428750" cy="25717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57B81-4A6F-4D4F-9A77-0B700354C967}" type="slidenum">
              <a:rPr lang="en-US" smtClean="0">
                <a:solidFill>
                  <a:srgbClr val="FF0000"/>
                </a:solidFill>
              </a:rPr>
              <a:pPr/>
              <a:t>7</a:t>
            </a:fld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l"/>
            <a:r>
              <a:rPr lang="en-US" sz="2800" dirty="0">
                <a:solidFill>
                  <a:srgbClr val="002060"/>
                </a:solidFill>
              </a:rPr>
              <a:t>Example 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114800" cy="5135563"/>
          </a:xfrm>
          <a:ln>
            <a:solidFill>
              <a:schemeClr val="tx2">
                <a:lumMod val="75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What is the reading of the micrometer shown in the figure?</a:t>
            </a:r>
          </a:p>
          <a:p>
            <a:pPr marL="0" indent="0">
              <a:buNone/>
            </a:pPr>
            <a:r>
              <a:rPr lang="en-US" sz="2400" b="1" u="sng" dirty="0">
                <a:solidFill>
                  <a:srgbClr val="00B050"/>
                </a:solidFill>
              </a:rPr>
              <a:t>Main reading.</a:t>
            </a:r>
            <a:endParaRPr lang="en-US" sz="2400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FF0000"/>
                </a:solidFill>
              </a:rPr>
              <a:t>We see from the figure that the main reading is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3 mm.</a:t>
            </a:r>
          </a:p>
          <a:p>
            <a:pPr marL="0" indent="0">
              <a:buNone/>
            </a:pP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sz="2400" b="1" u="sng" dirty="0">
                <a:solidFill>
                  <a:srgbClr val="002060"/>
                </a:solidFill>
              </a:rPr>
              <a:t>The vernier reading.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B0F0"/>
                </a:solidFill>
              </a:rPr>
              <a:t>We see from the figure that the verier reading is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42 x 0.01 = 0.42 mm.</a:t>
            </a:r>
          </a:p>
          <a:p>
            <a:pPr marL="0" indent="0">
              <a:buNone/>
            </a:pPr>
            <a:r>
              <a:rPr lang="en-US" sz="2400" b="1" u="sng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The final result.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The diameter of the wire is 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     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3 + 0.42 = 3.42 mm .</a:t>
            </a:r>
            <a:endParaRPr lang="en-US" sz="2000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15205-D6C1-4E69-8B2D-A22DEECEE21E}" type="datetime10">
              <a:rPr lang="ar-JO" smtClean="0">
                <a:solidFill>
                  <a:srgbClr val="FF0000"/>
                </a:solidFill>
              </a:rPr>
              <a:pPr/>
              <a:t>الثلاثاء، 05 تشرين الأول، 2021</a:t>
            </a:fld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4821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2043906"/>
            <a:ext cx="3962400" cy="3028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Straight Arrow Connector 10"/>
          <p:cNvCxnSpPr/>
          <p:nvPr/>
        </p:nvCxnSpPr>
        <p:spPr>
          <a:xfrm rot="16200000" flipH="1">
            <a:off x="7581900" y="3086100"/>
            <a:ext cx="685800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16200000" flipH="1">
            <a:off x="7239000" y="2209800"/>
            <a:ext cx="4572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482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67600" y="3581400"/>
            <a:ext cx="1295400" cy="3048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3482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53200" y="1981200"/>
            <a:ext cx="1219200" cy="304800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76800" y="4152900"/>
            <a:ext cx="3257550" cy="2324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57B81-4A6F-4D4F-9A77-0B700354C967}" type="slidenum">
              <a:rPr lang="en-US" smtClean="0">
                <a:solidFill>
                  <a:srgbClr val="FF0000"/>
                </a:solidFill>
              </a:rPr>
              <a:pPr/>
              <a:t>8</a:t>
            </a:fld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  <a:ln>
            <a:solidFill>
              <a:schemeClr val="accent2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l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Example : </a:t>
            </a:r>
          </a:p>
        </p:txBody>
      </p:sp>
      <p:pic>
        <p:nvPicPr>
          <p:cNvPr id="6" name="Content Placeholder 5" descr="micro-2.jp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lum bright="30000"/>
          </a:blip>
          <a:stretch>
            <a:fillRect/>
          </a:stretch>
        </p:blipFill>
        <p:spPr>
          <a:xfrm>
            <a:off x="1450848" y="1316736"/>
            <a:ext cx="6242304" cy="4681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55E67-0AB3-4630-91D0-7E88C95F474A}" type="datetime10">
              <a:rPr lang="ar-JO" smtClean="0">
                <a:solidFill>
                  <a:srgbClr val="FF0000"/>
                </a:solidFill>
              </a:rPr>
              <a:pPr/>
              <a:t>الثلاثاء، 05 تشرين الأول، 2021</a:t>
            </a:fld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1018958"/>
            <a:ext cx="4419600" cy="657442"/>
          </a:xfrm>
          <a:prstGeom prst="rect">
            <a:avLst/>
          </a:prstGeom>
          <a:noFill/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10200" y="3581400"/>
            <a:ext cx="2438400" cy="527050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10200" y="4419600"/>
            <a:ext cx="2438400" cy="625072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410200" y="5284319"/>
            <a:ext cx="2743200" cy="506881"/>
          </a:xfrm>
          <a:prstGeom prst="rect">
            <a:avLst/>
          </a:prstGeom>
          <a:noFill/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38200" y="4648200"/>
            <a:ext cx="4191000" cy="1752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57B81-4A6F-4D4F-9A77-0B700354C967}" type="slidenum">
              <a:rPr lang="en-US" smtClean="0">
                <a:solidFill>
                  <a:srgbClr val="FF0000"/>
                </a:solidFill>
              </a:rPr>
              <a:pPr/>
              <a:t>9</a:t>
            </a:fld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2454</TotalTime>
  <Words>709</Words>
  <Application>Microsoft Office PowerPoint</Application>
  <PresentationFormat>On-screen Show (4:3)</PresentationFormat>
  <Paragraphs>207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Times New Roman</vt:lpstr>
      <vt:lpstr>Office Theme</vt:lpstr>
      <vt:lpstr>PowerPoint Presentation</vt:lpstr>
      <vt:lpstr>A .  The vernier Caliper</vt:lpstr>
      <vt:lpstr>Using the Vernier caliper in measurement</vt:lpstr>
      <vt:lpstr>PowerPoint Presentation</vt:lpstr>
      <vt:lpstr>Example : What is the reading of the vernier in fig.2? </vt:lpstr>
      <vt:lpstr>B. The micrometer caliper</vt:lpstr>
      <vt:lpstr>How to use the micrometer </vt:lpstr>
      <vt:lpstr>Example : </vt:lpstr>
      <vt:lpstr>Example : </vt:lpstr>
      <vt:lpstr>Example : </vt:lpstr>
      <vt:lpstr>Example : </vt:lpstr>
      <vt:lpstr>Example : </vt:lpstr>
      <vt:lpstr>Basic Measurement I </vt:lpstr>
      <vt:lpstr>Table 2: Diameter of a Thick  Plastic tube</vt:lpstr>
      <vt:lpstr>B. The micrometer Caliper.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Khalid</dc:creator>
  <cp:lastModifiedBy>User</cp:lastModifiedBy>
  <cp:revision>74</cp:revision>
  <dcterms:created xsi:type="dcterms:W3CDTF">2010-09-03T19:39:40Z</dcterms:created>
  <dcterms:modified xsi:type="dcterms:W3CDTF">2021-10-05T08:40:55Z</dcterms:modified>
</cp:coreProperties>
</file>